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Yohan Sequeir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D34A84-4D15-437B-8B13-F16450EB27F4}">
  <a:tblStyle styleId="{0BD34A84-4D15-437B-8B13-F16450EB27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font" Target="fonts/Lat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4.xml"/><Relationship Id="rId33" Type="http://schemas.openxmlformats.org/officeDocument/2006/relationships/font" Target="fonts/Oswald-regular.fntdata"/><Relationship Id="rId10" Type="http://schemas.openxmlformats.org/officeDocument/2006/relationships/slide" Target="slides/slide3.xml"/><Relationship Id="rId32" Type="http://schemas.openxmlformats.org/officeDocument/2006/relationships/font" Target="fonts/Lato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schemas.openxmlformats.org/officeDocument/2006/relationships/font" Target="fonts/Oswald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9-20T17:29:17.081">
    <p:pos x="6000" y="0"/>
    <p:text>change to colored particles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2e45c17a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2e45c17a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30d408ad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30d408ad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7fd7355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7fd7355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2e45c17a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2e45c17a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48b5da06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48b5da06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48b5da06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48b5da06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542f157a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542f157a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80d62c7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80d62c7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80d62c75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80d62c75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48b5da064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48b5da06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0d7ad49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0d7ad49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0d7ad497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0d7ad497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2e45c17a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2e45c17a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2e45c17a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2e45c17a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80d62c75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80d62c75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30d408ad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30d408ad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Oswald"/>
              <a:buNone/>
              <a:defRPr sz="4200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6" name="Google Shape;6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" name="Google Shape;16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swald"/>
              <a:buNone/>
              <a:defRPr sz="2600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Google Shape;27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" name="Google Shape;30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7" name="Google Shape;3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1" name="Google Shape;5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hyperlink" Target="http://drive.google.com/file/d/1j2Ie45I8qaXcji2F5jAFy0QrpcOOOQpa/view" TargetMode="External"/><Relationship Id="rId5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24.jp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ctrTitle"/>
          </p:nvPr>
        </p:nvSpPr>
        <p:spPr>
          <a:xfrm>
            <a:off x="418650" y="1379950"/>
            <a:ext cx="8306700" cy="16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DeepStereo: a low-cost flexible camera system (for marine snow stereo imaging)</a:t>
            </a:r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775" y="3625025"/>
            <a:ext cx="4529549" cy="25478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418650" y="2684725"/>
            <a:ext cx="7688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Yohan Sequeira</a:t>
            </a:r>
            <a:r>
              <a:rPr lang="en"/>
              <a:t> -MBARI Bio Inspired 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mentorship of: Kakani Katija, Joost Daniels, Paul Roberts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Collaborating with: </a:t>
            </a:r>
            <a:r>
              <a:rPr lang="en"/>
              <a:t>Melissa Omand, URI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Block Diagram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/>
          <p:nvPr/>
        </p:nvSpPr>
        <p:spPr>
          <a:xfrm>
            <a:off x="593850" y="1570233"/>
            <a:ext cx="1785900" cy="1070100"/>
          </a:xfrm>
          <a:prstGeom prst="roundRect">
            <a:avLst>
              <a:gd fmla="val 16667" name="adj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Primary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22"/>
          <p:cNvSpPr/>
          <p:nvPr/>
        </p:nvSpPr>
        <p:spPr>
          <a:xfrm>
            <a:off x="593850" y="3508928"/>
            <a:ext cx="1785900" cy="1070100"/>
          </a:xfrm>
          <a:prstGeom prst="roundRect">
            <a:avLst>
              <a:gd fmla="val 16667" name="adj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Secondary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5" name="Google Shape;235;p22"/>
          <p:cNvCxnSpPr>
            <a:stCxn id="233" idx="2"/>
            <a:endCxn id="234" idx="0"/>
          </p:cNvCxnSpPr>
          <p:nvPr/>
        </p:nvCxnSpPr>
        <p:spPr>
          <a:xfrm>
            <a:off x="1486800" y="2640333"/>
            <a:ext cx="0" cy="868500"/>
          </a:xfrm>
          <a:prstGeom prst="straightConnector1">
            <a:avLst/>
          </a:prstGeom>
          <a:noFill/>
          <a:ln cap="flat" cmpd="sng" w="38100">
            <a:solidFill>
              <a:srgbClr val="30303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22"/>
          <p:cNvSpPr txBox="1"/>
          <p:nvPr/>
        </p:nvSpPr>
        <p:spPr>
          <a:xfrm>
            <a:off x="1560356" y="2861542"/>
            <a:ext cx="19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30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Wake signal </a:t>
            </a:r>
            <a:endParaRPr>
              <a:solidFill>
                <a:srgbClr val="30303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2"/>
          <p:cNvSpPr/>
          <p:nvPr/>
        </p:nvSpPr>
        <p:spPr>
          <a:xfrm>
            <a:off x="3300180" y="1570286"/>
            <a:ext cx="1785900" cy="1070100"/>
          </a:xfrm>
          <a:prstGeom prst="roundRect">
            <a:avLst>
              <a:gd fmla="val 16667" name="adj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Primary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22"/>
          <p:cNvSpPr/>
          <p:nvPr/>
        </p:nvSpPr>
        <p:spPr>
          <a:xfrm>
            <a:off x="3300180" y="3508981"/>
            <a:ext cx="1785900" cy="1070100"/>
          </a:xfrm>
          <a:prstGeom prst="roundRect">
            <a:avLst>
              <a:gd fmla="val 16667" name="adj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Secondary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9" name="Google Shape;239;p22"/>
          <p:cNvCxnSpPr>
            <a:stCxn id="237" idx="2"/>
            <a:endCxn id="238" idx="0"/>
          </p:cNvCxnSpPr>
          <p:nvPr/>
        </p:nvCxnSpPr>
        <p:spPr>
          <a:xfrm>
            <a:off x="4193130" y="2640386"/>
            <a:ext cx="0" cy="868500"/>
          </a:xfrm>
          <a:prstGeom prst="straightConnector1">
            <a:avLst/>
          </a:prstGeom>
          <a:noFill/>
          <a:ln cap="flat" cmpd="sng" w="38100">
            <a:solidFill>
              <a:srgbClr val="30303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22"/>
          <p:cNvSpPr txBox="1"/>
          <p:nvPr/>
        </p:nvSpPr>
        <p:spPr>
          <a:xfrm>
            <a:off x="4287680" y="2736845"/>
            <a:ext cx="19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30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GPIO signal </a:t>
            </a:r>
            <a:endParaRPr>
              <a:solidFill>
                <a:srgbClr val="30303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1" name="Google Shape;241;p22"/>
          <p:cNvCxnSpPr>
            <a:stCxn id="233" idx="3"/>
            <a:endCxn id="237" idx="1"/>
          </p:cNvCxnSpPr>
          <p:nvPr/>
        </p:nvCxnSpPr>
        <p:spPr>
          <a:xfrm>
            <a:off x="2379750" y="2105283"/>
            <a:ext cx="920400" cy="0"/>
          </a:xfrm>
          <a:prstGeom prst="straightConnector1">
            <a:avLst/>
          </a:prstGeom>
          <a:noFill/>
          <a:ln cap="flat" cmpd="sng" w="38100">
            <a:solidFill>
              <a:srgbClr val="30303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22"/>
          <p:cNvSpPr txBox="1"/>
          <p:nvPr/>
        </p:nvSpPr>
        <p:spPr>
          <a:xfrm>
            <a:off x="2350387" y="1260082"/>
            <a:ext cx="97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30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Delay for wake</a:t>
            </a:r>
            <a:endParaRPr>
              <a:solidFill>
                <a:srgbClr val="30303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22"/>
          <p:cNvSpPr/>
          <p:nvPr/>
        </p:nvSpPr>
        <p:spPr>
          <a:xfrm>
            <a:off x="6432562" y="1570220"/>
            <a:ext cx="1785900" cy="1070100"/>
          </a:xfrm>
          <a:prstGeom prst="roundRect">
            <a:avLst>
              <a:gd fmla="val 16667" name="adj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Primary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6432562" y="3508915"/>
            <a:ext cx="1785900" cy="1070100"/>
          </a:xfrm>
          <a:prstGeom prst="roundRect">
            <a:avLst>
              <a:gd fmla="val 16667" name="adj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Secondary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5" name="Google Shape;245;p22"/>
          <p:cNvCxnSpPr>
            <a:stCxn id="237" idx="3"/>
            <a:endCxn id="243" idx="1"/>
          </p:cNvCxnSpPr>
          <p:nvPr/>
        </p:nvCxnSpPr>
        <p:spPr>
          <a:xfrm>
            <a:off x="5086080" y="2105336"/>
            <a:ext cx="1346400" cy="0"/>
          </a:xfrm>
          <a:prstGeom prst="straightConnector1">
            <a:avLst/>
          </a:prstGeom>
          <a:noFill/>
          <a:ln cap="flat" cmpd="sng" w="38100">
            <a:solidFill>
              <a:srgbClr val="30303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" name="Google Shape;246;p22"/>
          <p:cNvSpPr txBox="1"/>
          <p:nvPr/>
        </p:nvSpPr>
        <p:spPr>
          <a:xfrm>
            <a:off x="5128723" y="1260075"/>
            <a:ext cx="126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30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Turn on light and delay </a:t>
            </a:r>
            <a:endParaRPr>
              <a:solidFill>
                <a:srgbClr val="30303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7" name="Google Shape;247;p22"/>
          <p:cNvCxnSpPr/>
          <p:nvPr/>
        </p:nvCxnSpPr>
        <p:spPr>
          <a:xfrm>
            <a:off x="7262572" y="2630430"/>
            <a:ext cx="0" cy="868500"/>
          </a:xfrm>
          <a:prstGeom prst="straightConnector1">
            <a:avLst/>
          </a:prstGeom>
          <a:noFill/>
          <a:ln cap="flat" cmpd="sng" w="38100">
            <a:solidFill>
              <a:srgbClr val="30303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22"/>
          <p:cNvSpPr txBox="1"/>
          <p:nvPr/>
        </p:nvSpPr>
        <p:spPr>
          <a:xfrm>
            <a:off x="7377152" y="2750900"/>
            <a:ext cx="11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30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GPIO signal </a:t>
            </a:r>
            <a:endParaRPr>
              <a:solidFill>
                <a:srgbClr val="30303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9" name="Google Shape;249;p22"/>
          <p:cNvCxnSpPr>
            <a:stCxn id="243" idx="0"/>
          </p:cNvCxnSpPr>
          <p:nvPr/>
        </p:nvCxnSpPr>
        <p:spPr>
          <a:xfrm flipH="1" rot="5400000">
            <a:off x="4083262" y="-1672030"/>
            <a:ext cx="686100" cy="57984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2"/>
          <p:cNvCxnSpPr>
            <a:endCxn id="233" idx="0"/>
          </p:cNvCxnSpPr>
          <p:nvPr/>
        </p:nvCxnSpPr>
        <p:spPr>
          <a:xfrm flipH="1">
            <a:off x="1486800" y="864033"/>
            <a:ext cx="9900" cy="7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3"/>
          <p:cNvSpPr txBox="1"/>
          <p:nvPr/>
        </p:nvSpPr>
        <p:spPr>
          <a:xfrm>
            <a:off x="520912" y="1641832"/>
            <a:ext cx="97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3030"/>
                </a:solidFill>
              </a:rPr>
              <a:t>Stereo image here</a:t>
            </a:r>
            <a:endParaRPr>
              <a:solidFill>
                <a:srgbClr val="303030"/>
              </a:solidFill>
            </a:endParaRPr>
          </a:p>
        </p:txBody>
      </p:sp>
      <p:sp>
        <p:nvSpPr>
          <p:cNvPr id="257" name="Google Shape;257;p23"/>
          <p:cNvSpPr txBox="1"/>
          <p:nvPr/>
        </p:nvSpPr>
        <p:spPr>
          <a:xfrm>
            <a:off x="7203137" y="1749682"/>
            <a:ext cx="979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3030"/>
                </a:solidFill>
              </a:rPr>
              <a:t>Some kind of table?? Showing when the frame was captured</a:t>
            </a:r>
            <a:endParaRPr>
              <a:solidFill>
                <a:srgbClr val="30303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and Future Work</a:t>
            </a:r>
            <a:endParaRPr/>
          </a:p>
        </p:txBody>
      </p:sp>
      <p:sp>
        <p:nvSpPr>
          <p:cNvPr id="263" name="Google Shape;263;p24"/>
          <p:cNvSpPr txBox="1"/>
          <p:nvPr>
            <p:ph idx="1" type="body"/>
          </p:nvPr>
        </p:nvSpPr>
        <p:spPr>
          <a:xfrm>
            <a:off x="0" y="535200"/>
            <a:ext cx="9144000" cy="27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Summary:</a:t>
            </a:r>
            <a:endParaRPr b="1" sz="18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64" name="Google Shape;264;p24"/>
          <p:cNvSpPr txBox="1"/>
          <p:nvPr>
            <p:ph idx="1" type="body"/>
          </p:nvPr>
        </p:nvSpPr>
        <p:spPr>
          <a:xfrm>
            <a:off x="0" y="3028000"/>
            <a:ext cx="91440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Future Work: 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Movement of float can cause inaccurate velocity measurement.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Synchronization is required between Raspberry Pi’s to capture accurate images.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Epoxy </a:t>
            </a:r>
            <a:r>
              <a:rPr lang="en" sz="1800"/>
              <a:t>potting</a:t>
            </a:r>
            <a:r>
              <a:rPr lang="en" sz="1800"/>
              <a:t> does not allow for manipulation of components.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Battery capacity in current design may limit imaging time.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65" name="Google Shape;265;p24"/>
          <p:cNvSpPr txBox="1"/>
          <p:nvPr>
            <p:ph idx="1" type="body"/>
          </p:nvPr>
        </p:nvSpPr>
        <p:spPr>
          <a:xfrm>
            <a:off x="714575" y="1437300"/>
            <a:ext cx="8263500" cy="22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The DeepStereo system provides an </a:t>
            </a:r>
            <a:r>
              <a:rPr b="1" lang="en" sz="2200"/>
              <a:t>inexpensive</a:t>
            </a:r>
            <a:r>
              <a:rPr b="1" lang="en" sz="2200"/>
              <a:t>, configurable system to capture stereo images of marine snow particles.</a:t>
            </a:r>
            <a:r>
              <a:rPr b="1" lang="en" sz="2200"/>
              <a:t> </a:t>
            </a:r>
            <a:endParaRPr b="1"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  <p:sp>
        <p:nvSpPr>
          <p:cNvPr id="271" name="Google Shape;271;p25"/>
          <p:cNvSpPr txBox="1"/>
          <p:nvPr>
            <p:ph idx="1" type="body"/>
          </p:nvPr>
        </p:nvSpPr>
        <p:spPr>
          <a:xfrm>
            <a:off x="-28200" y="587300"/>
            <a:ext cx="4600200" cy="46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Strengths - attractive features:</a:t>
            </a:r>
            <a:endParaRPr b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Flexible mounting system allows many options for camera/light placement.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Low cost (&lt;$500) allows for widespread deployment.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Resin printing allows for easier manufacturing/sourcing or materials.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Modular design allows for easy replacement of parts.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72" name="Google Shape;272;p25"/>
          <p:cNvSpPr txBox="1"/>
          <p:nvPr>
            <p:ph idx="1" type="body"/>
          </p:nvPr>
        </p:nvSpPr>
        <p:spPr>
          <a:xfrm>
            <a:off x="4572000" y="587300"/>
            <a:ext cx="4600200" cy="46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Weaknesses - things to improve</a:t>
            </a:r>
            <a:r>
              <a:rPr b="1" lang="en" sz="1800"/>
              <a:t>:</a:t>
            </a:r>
            <a:endParaRPr b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Multiple housings require separate construction.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Movement of float can cause inaccurate velocity measurement.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Part failures require disposal of entire housing due to epoxy containment.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Separate Raspberry Pi boards require synchronization to capture stereo images.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"/>
          <p:cNvSpPr txBox="1"/>
          <p:nvPr>
            <p:ph idx="2" type="body"/>
          </p:nvPr>
        </p:nvSpPr>
        <p:spPr>
          <a:xfrm>
            <a:off x="4572000" y="454100"/>
            <a:ext cx="4572000" cy="46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Bochdansky, A., Clouse, M. &amp; Herndl, G. Dragon kings of the deep sea: marine particles deviate markedly from the common number-size spectrum. Sci Rep 6, 22633 (2016).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[2] </a:t>
            </a:r>
            <a:r>
              <a:rPr lang="en"/>
              <a:t>Boyd, P.W., Claustre, H., Levy, M. et al. Multi-faceted particle pumps drive carbon sequestration in the ocean. Nature 568, 327–335 (2019).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[3] </a:t>
            </a:r>
            <a:r>
              <a:rPr lang="en"/>
              <a:t>Omand, M.M., Govindarajan, R., He, J. et al. Sinking flux of particulate organic matter in the oceans: Sensitivity to particle characteristics. Sci Rep 10, 5582 (2020).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[4] Brennan T. Phillips, Stephen Licht, Karla S. Haiat, Jake Bonney, Josh Allder, Nicholas Chaloux, Russell Shomberg, Tim J. Noyes, DEEPi: A miniaturized, robust, and economical camera and computer system for deep-sea exploration, Deep Sea Research Part I: Oceanographic Research Papers, Volume 153, 2019, 103136, ISSN 0967-0637.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6"/>
          <p:cNvSpPr txBox="1"/>
          <p:nvPr>
            <p:ph idx="1" type="subTitle"/>
          </p:nvPr>
        </p:nvSpPr>
        <p:spPr>
          <a:xfrm>
            <a:off x="4572002" y="0"/>
            <a:ext cx="12372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</p:txBody>
      </p:sp>
      <p:sp>
        <p:nvSpPr>
          <p:cNvPr id="279" name="Google Shape;279;p26"/>
          <p:cNvSpPr txBox="1"/>
          <p:nvPr/>
        </p:nvSpPr>
        <p:spPr>
          <a:xfrm>
            <a:off x="0" y="4404600"/>
            <a:ext cx="457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The MBARI Summer Internship Program is generously supported through a gift from the Dean and Helen Witter Family Fund and the Rentschler Family Fund in memory of former MBARI board member Frank Roberts (1920-2019) and by the David and Lucile Packard Foundation.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6"/>
          <p:cNvSpPr txBox="1"/>
          <p:nvPr>
            <p:ph idx="1" type="subTitle"/>
          </p:nvPr>
        </p:nvSpPr>
        <p:spPr>
          <a:xfrm>
            <a:off x="0" y="4131875"/>
            <a:ext cx="19185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Acknowledgement</a:t>
            </a:r>
            <a:r>
              <a:rPr lang="en" sz="1200"/>
              <a:t>:</a:t>
            </a:r>
            <a:endParaRPr sz="1200"/>
          </a:p>
        </p:txBody>
      </p:sp>
      <p:sp>
        <p:nvSpPr>
          <p:cNvPr id="281" name="Google Shape;281;p26"/>
          <p:cNvSpPr txBox="1"/>
          <p:nvPr>
            <p:ph idx="4294967295" type="ctrTitle"/>
          </p:nvPr>
        </p:nvSpPr>
        <p:spPr>
          <a:xfrm>
            <a:off x="540450" y="1572550"/>
            <a:ext cx="3491100" cy="14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Oswald"/>
                <a:ea typeface="Oswald"/>
                <a:cs typeface="Oswald"/>
                <a:sym typeface="Oswald"/>
              </a:rPr>
              <a:t>Thank You for your attention.</a:t>
            </a:r>
            <a:endParaRPr sz="42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exact camera should be chosen?</a:t>
            </a:r>
            <a:endParaRPr/>
          </a:p>
        </p:txBody>
      </p:sp>
      <p:graphicFrame>
        <p:nvGraphicFramePr>
          <p:cNvPr id="287" name="Google Shape;287;p27"/>
          <p:cNvGraphicFramePr/>
          <p:nvPr/>
        </p:nvGraphicFramePr>
        <p:xfrm>
          <a:off x="183275" y="11046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{0BD34A84-4D15-437B-8B13-F16450EB27F4}</a:tableStyleId>
              </a:tblPr>
              <a:tblGrid>
                <a:gridCol w="1410925"/>
                <a:gridCol w="1410925"/>
              </a:tblGrid>
              <a:tr h="36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Name</a:t>
                      </a:r>
                      <a:endParaRPr b="1"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Value</a:t>
                      </a:r>
                      <a:endParaRPr b="1"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Camera Fov</a:t>
                      </a:r>
                      <a:endParaRPr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47 degrees</a:t>
                      </a:r>
                      <a:endParaRPr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Camera Focal Distance</a:t>
                      </a:r>
                      <a:endParaRPr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5.4 mm</a:t>
                      </a:r>
                      <a:endParaRPr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Camera Resolution</a:t>
                      </a:r>
                      <a:endParaRPr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4056x3040</a:t>
                      </a:r>
                      <a:endParaRPr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Image Sensor Size (diagonal)</a:t>
                      </a:r>
                      <a:endParaRPr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7.9 mm</a:t>
                      </a:r>
                      <a:endParaRPr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Frame Rate</a:t>
                      </a:r>
                      <a:endParaRPr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 fps</a:t>
                      </a:r>
                      <a:endParaRPr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Camera F-Stop</a:t>
                      </a:r>
                      <a:endParaRPr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Working distance</a:t>
                      </a:r>
                      <a:endParaRPr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 cm</a:t>
                      </a:r>
                      <a:endParaRPr sz="13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D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8" name="Google Shape;288;p27"/>
          <p:cNvSpPr txBox="1"/>
          <p:nvPr/>
        </p:nvSpPr>
        <p:spPr>
          <a:xfrm>
            <a:off x="440550" y="497400"/>
            <a:ext cx="230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1C1D"/>
                </a:solidFill>
              </a:rPr>
              <a:t>Camera Parameters - Arducam IMX477</a:t>
            </a:r>
            <a:endParaRPr b="1">
              <a:solidFill>
                <a:srgbClr val="1D1C1D"/>
              </a:solidFill>
            </a:endParaRPr>
          </a:p>
        </p:txBody>
      </p:sp>
      <p:pic>
        <p:nvPicPr>
          <p:cNvPr id="289" name="Google Shape;2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400" y="2043400"/>
            <a:ext cx="2523475" cy="19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000" y="1496588"/>
            <a:ext cx="3056325" cy="30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75" y="535200"/>
            <a:ext cx="8166774" cy="45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Board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616" y="0"/>
            <a:ext cx="665438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489625" cy="30763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 txBox="1"/>
          <p:nvPr/>
        </p:nvSpPr>
        <p:spPr>
          <a:xfrm>
            <a:off x="194200" y="3762575"/>
            <a:ext cx="210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*Specs: 8MP, 5500m depth, ~$200 materials, tested 1500m for 6 hr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4"/>
          <p:cNvPicPr preferRelativeResize="0"/>
          <p:nvPr/>
        </p:nvPicPr>
        <p:blipFill rotWithShape="1">
          <a:blip r:embed="rId3">
            <a:alphaModFix/>
          </a:blip>
          <a:srcRect b="3113" l="26703" r="31369" t="21122"/>
          <a:stretch/>
        </p:blipFill>
        <p:spPr>
          <a:xfrm>
            <a:off x="0" y="485675"/>
            <a:ext cx="5092595" cy="46578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Minion float system - stereo pair</a:t>
            </a:r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4">
            <a:alphaModFix/>
          </a:blip>
          <a:srcRect b="27341" l="25924" r="13939" t="0"/>
          <a:stretch/>
        </p:blipFill>
        <p:spPr>
          <a:xfrm>
            <a:off x="5092600" y="842850"/>
            <a:ext cx="4051401" cy="394347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/>
          <p:nvPr/>
        </p:nvSpPr>
        <p:spPr>
          <a:xfrm>
            <a:off x="6704450" y="842850"/>
            <a:ext cx="2550900" cy="25074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criteria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411900" y="620100"/>
            <a:ext cx="8320200" cy="3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The system must be able to image particles between 100um and 2mm, moving between 1e-3 m/s and 2e-2 m/s.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The system </a:t>
            </a:r>
            <a:r>
              <a:rPr lang="en" sz="2300"/>
              <a:t>would</a:t>
            </a:r>
            <a:r>
              <a:rPr lang="en" sz="2300"/>
              <a:t> be able to take images such that particle velocities can be extracted.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The system should operate up to depths of 500m.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There should be some modularity/flexibility to the system to allow mounting changes.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Low cost (&lt;$500)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000" y="485399"/>
            <a:ext cx="7464001" cy="40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>
            <p:ph type="title"/>
          </p:nvPr>
        </p:nvSpPr>
        <p:spPr>
          <a:xfrm>
            <a:off x="0" y="-49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Criteria 1 : Imaging small particles</a:t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1585554" y="4423850"/>
            <a:ext cx="47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(Focal distance)✖(Image Height)✖(Particle Size)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2177772" y="4743300"/>
            <a:ext cx="35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Object distance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)✖(Sensor height)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2" name="Google Shape;102;p16"/>
          <p:cNvCxnSpPr/>
          <p:nvPr/>
        </p:nvCxnSpPr>
        <p:spPr>
          <a:xfrm flipH="1" rot="10800000">
            <a:off x="1415601" y="4794425"/>
            <a:ext cx="4089600" cy="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6"/>
          <p:cNvSpPr txBox="1"/>
          <p:nvPr/>
        </p:nvSpPr>
        <p:spPr>
          <a:xfrm>
            <a:off x="67110" y="4599875"/>
            <a:ext cx="14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Linear size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 =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49" y="838165"/>
            <a:ext cx="1662152" cy="17412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6"/>
          <p:cNvCxnSpPr>
            <a:stCxn id="106" idx="0"/>
          </p:cNvCxnSpPr>
          <p:nvPr/>
        </p:nvCxnSpPr>
        <p:spPr>
          <a:xfrm rot="10800000">
            <a:off x="411950" y="1717861"/>
            <a:ext cx="204600" cy="1650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6"/>
          <p:cNvCxnSpPr/>
          <p:nvPr/>
        </p:nvCxnSpPr>
        <p:spPr>
          <a:xfrm>
            <a:off x="356567" y="1096461"/>
            <a:ext cx="5100" cy="536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6"/>
          <p:cNvCxnSpPr/>
          <p:nvPr/>
        </p:nvCxnSpPr>
        <p:spPr>
          <a:xfrm>
            <a:off x="239786" y="1096461"/>
            <a:ext cx="238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6"/>
          <p:cNvCxnSpPr/>
          <p:nvPr/>
        </p:nvCxnSpPr>
        <p:spPr>
          <a:xfrm>
            <a:off x="239786" y="1632713"/>
            <a:ext cx="238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6"/>
          <p:cNvSpPr txBox="1"/>
          <p:nvPr/>
        </p:nvSpPr>
        <p:spPr>
          <a:xfrm>
            <a:off x="750002" y="2844642"/>
            <a:ext cx="10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Particle size (actual)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67100" y="3367861"/>
            <a:ext cx="10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Linear size (pixels) ~60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039725" y="2278575"/>
            <a:ext cx="536100" cy="161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" name="Google Shape;112;p16"/>
          <p:cNvCxnSpPr>
            <a:stCxn id="110" idx="0"/>
            <a:endCxn id="111" idx="0"/>
          </p:cNvCxnSpPr>
          <p:nvPr/>
        </p:nvCxnSpPr>
        <p:spPr>
          <a:xfrm flipH="1" rot="10800000">
            <a:off x="1299452" y="2278542"/>
            <a:ext cx="8400" cy="566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6"/>
          <p:cNvCxnSpPr/>
          <p:nvPr/>
        </p:nvCxnSpPr>
        <p:spPr>
          <a:xfrm rot="10800000">
            <a:off x="3234775" y="723250"/>
            <a:ext cx="0" cy="3445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6"/>
          <p:cNvSpPr/>
          <p:nvPr/>
        </p:nvSpPr>
        <p:spPr>
          <a:xfrm>
            <a:off x="3244825" y="733350"/>
            <a:ext cx="5304300" cy="2400900"/>
          </a:xfrm>
          <a:prstGeom prst="rect">
            <a:avLst/>
          </a:prstGeom>
          <a:solidFill>
            <a:srgbClr val="C8F0AF">
              <a:alpha val="466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0" y="-49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Criteria 1 : Imaging small particles</a:t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88" y="485400"/>
            <a:ext cx="8450826" cy="4600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7"/>
          <p:cNvCxnSpPr/>
          <p:nvPr/>
        </p:nvCxnSpPr>
        <p:spPr>
          <a:xfrm flipH="1">
            <a:off x="793750" y="3445750"/>
            <a:ext cx="7383600" cy="5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 title="Left Stationary Render White.mk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9"/>
          <p:cNvCxnSpPr/>
          <p:nvPr/>
        </p:nvCxnSpPr>
        <p:spPr>
          <a:xfrm>
            <a:off x="4518900" y="548900"/>
            <a:ext cx="28500" cy="456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9"/>
          <p:cNvCxnSpPr/>
          <p:nvPr/>
        </p:nvCxnSpPr>
        <p:spPr>
          <a:xfrm flipH="1" rot="10800000">
            <a:off x="6208275" y="901450"/>
            <a:ext cx="2188800" cy="1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9"/>
          <p:cNvCxnSpPr/>
          <p:nvPr/>
        </p:nvCxnSpPr>
        <p:spPr>
          <a:xfrm>
            <a:off x="1623663" y="2125650"/>
            <a:ext cx="5824200" cy="48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19"/>
          <p:cNvSpPr/>
          <p:nvPr/>
        </p:nvSpPr>
        <p:spPr>
          <a:xfrm>
            <a:off x="825775" y="3776225"/>
            <a:ext cx="358500" cy="749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3287950" y="3435250"/>
            <a:ext cx="358500" cy="1145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 txBox="1"/>
          <p:nvPr>
            <p:ph type="title"/>
          </p:nvPr>
        </p:nvSpPr>
        <p:spPr>
          <a:xfrm>
            <a:off x="0" y="-23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hardware - version 1</a:t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343525" y="1273125"/>
            <a:ext cx="1323000" cy="2702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72" y="1425487"/>
            <a:ext cx="1178100" cy="230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/>
          <p:nvPr/>
        </p:nvSpPr>
        <p:spPr>
          <a:xfrm>
            <a:off x="2921050" y="650525"/>
            <a:ext cx="1092300" cy="1036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40" name="Google Shape;140;p19"/>
          <p:cNvSpPr/>
          <p:nvPr/>
        </p:nvSpPr>
        <p:spPr>
          <a:xfrm>
            <a:off x="2921050" y="2649038"/>
            <a:ext cx="1092300" cy="10362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41" name="Google Shape;141;p19"/>
          <p:cNvSpPr txBox="1"/>
          <p:nvPr/>
        </p:nvSpPr>
        <p:spPr>
          <a:xfrm>
            <a:off x="484625" y="2053450"/>
            <a:ext cx="1092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Primary</a:t>
            </a:r>
            <a:endParaRPr b="1" sz="1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Raspberry</a:t>
            </a:r>
            <a:r>
              <a:rPr b="1" lang="en" sz="1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Pi Zero and Battery</a:t>
            </a:r>
            <a:endParaRPr b="1" sz="1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032100" y="713686"/>
            <a:ext cx="870200" cy="90987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2968900" y="845375"/>
            <a:ext cx="99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LED and LED Driver</a:t>
            </a:r>
            <a:endParaRPr b="1" sz="1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3032100" y="2683112"/>
            <a:ext cx="870200" cy="9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2968900" y="2859338"/>
            <a:ext cx="99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Camera and Lens</a:t>
            </a:r>
            <a:endParaRPr b="1" sz="1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6" name="Google Shape;146;p19"/>
          <p:cNvSpPr/>
          <p:nvPr/>
        </p:nvSpPr>
        <p:spPr>
          <a:xfrm rot="-5400000">
            <a:off x="2052550" y="3120375"/>
            <a:ext cx="358500" cy="282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 txBox="1"/>
          <p:nvPr/>
        </p:nvSpPr>
        <p:spPr>
          <a:xfrm>
            <a:off x="1406350" y="4334925"/>
            <a:ext cx="15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Ribbon Cable</a:t>
            </a:r>
            <a:endParaRPr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48" name="Google Shape;148;p19"/>
          <p:cNvCxnSpPr/>
          <p:nvPr/>
        </p:nvCxnSpPr>
        <p:spPr>
          <a:xfrm rot="10800000">
            <a:off x="732250" y="912725"/>
            <a:ext cx="0" cy="38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725175" y="919750"/>
            <a:ext cx="2207400" cy="28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9"/>
          <p:cNvCxnSpPr>
            <a:stCxn id="137" idx="0"/>
          </p:cNvCxnSpPr>
          <p:nvPr/>
        </p:nvCxnSpPr>
        <p:spPr>
          <a:xfrm flipH="1" rot="10800000">
            <a:off x="1005025" y="1153125"/>
            <a:ext cx="3300" cy="1200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9"/>
          <p:cNvCxnSpPr>
            <a:endCxn id="139" idx="1"/>
          </p:cNvCxnSpPr>
          <p:nvPr/>
        </p:nvCxnSpPr>
        <p:spPr>
          <a:xfrm>
            <a:off x="1008250" y="1146125"/>
            <a:ext cx="1912800" cy="22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9"/>
          <p:cNvCxnSpPr/>
          <p:nvPr/>
        </p:nvCxnSpPr>
        <p:spPr>
          <a:xfrm>
            <a:off x="1666525" y="1803288"/>
            <a:ext cx="1810800" cy="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9"/>
          <p:cNvCxnSpPr/>
          <p:nvPr/>
        </p:nvCxnSpPr>
        <p:spPr>
          <a:xfrm flipH="1" rot="10800000">
            <a:off x="3465550" y="1686725"/>
            <a:ext cx="3300" cy="120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9"/>
          <p:cNvCxnSpPr/>
          <p:nvPr/>
        </p:nvCxnSpPr>
        <p:spPr>
          <a:xfrm flipH="1" rot="10800000">
            <a:off x="1617513" y="2449363"/>
            <a:ext cx="5836500" cy="66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5" name="Google Shape;155;p19"/>
          <p:cNvSpPr/>
          <p:nvPr/>
        </p:nvSpPr>
        <p:spPr>
          <a:xfrm flipH="1">
            <a:off x="7959700" y="3754450"/>
            <a:ext cx="358500" cy="749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 flipH="1">
            <a:off x="5382700" y="3435250"/>
            <a:ext cx="358500" cy="1145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 flipH="1">
            <a:off x="7477450" y="1251350"/>
            <a:ext cx="1323000" cy="2702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549903" y="1403712"/>
            <a:ext cx="1178100" cy="230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/>
          <p:nvPr/>
        </p:nvSpPr>
        <p:spPr>
          <a:xfrm flipH="1">
            <a:off x="5130625" y="628750"/>
            <a:ext cx="1092300" cy="1036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60" name="Google Shape;160;p19"/>
          <p:cNvSpPr/>
          <p:nvPr/>
        </p:nvSpPr>
        <p:spPr>
          <a:xfrm flipH="1">
            <a:off x="5015800" y="2649038"/>
            <a:ext cx="1092300" cy="10362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61" name="Google Shape;161;p19"/>
          <p:cNvSpPr txBox="1"/>
          <p:nvPr/>
        </p:nvSpPr>
        <p:spPr>
          <a:xfrm flipH="1">
            <a:off x="7567050" y="2031675"/>
            <a:ext cx="1092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Secondary</a:t>
            </a:r>
            <a:endParaRPr b="1" sz="1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Raspberry Pi Zero and Battery</a:t>
            </a:r>
            <a:endParaRPr b="1" sz="1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flipH="1">
            <a:off x="5241676" y="691911"/>
            <a:ext cx="870200" cy="90987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/>
        </p:nvSpPr>
        <p:spPr>
          <a:xfrm flipH="1">
            <a:off x="5178475" y="823600"/>
            <a:ext cx="99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LED and LED Driver</a:t>
            </a:r>
            <a:endParaRPr b="1" sz="1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 flipH="1">
            <a:off x="5126850" y="2683112"/>
            <a:ext cx="870200" cy="9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/>
        </p:nvSpPr>
        <p:spPr>
          <a:xfrm flipH="1">
            <a:off x="5063650" y="2859338"/>
            <a:ext cx="99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Camera and Lens</a:t>
            </a:r>
            <a:endParaRPr b="1" sz="1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6" name="Google Shape;166;p19"/>
          <p:cNvSpPr/>
          <p:nvPr/>
        </p:nvSpPr>
        <p:spPr>
          <a:xfrm flipH="1" rot="5400000">
            <a:off x="6669275" y="3106375"/>
            <a:ext cx="358500" cy="292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 txBox="1"/>
          <p:nvPr/>
        </p:nvSpPr>
        <p:spPr>
          <a:xfrm flipH="1">
            <a:off x="6128650" y="4367275"/>
            <a:ext cx="15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Ribbon Cable</a:t>
            </a:r>
            <a:endParaRPr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8" name="Google Shape;168;p19"/>
          <p:cNvCxnSpPr/>
          <p:nvPr/>
        </p:nvCxnSpPr>
        <p:spPr>
          <a:xfrm rot="10800000">
            <a:off x="8411725" y="890950"/>
            <a:ext cx="0" cy="38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9"/>
          <p:cNvCxnSpPr>
            <a:stCxn id="157" idx="0"/>
          </p:cNvCxnSpPr>
          <p:nvPr/>
        </p:nvCxnSpPr>
        <p:spPr>
          <a:xfrm rot="10800000">
            <a:off x="8135650" y="1131350"/>
            <a:ext cx="3300" cy="1200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9"/>
          <p:cNvCxnSpPr>
            <a:endCxn id="159" idx="1"/>
          </p:cNvCxnSpPr>
          <p:nvPr/>
        </p:nvCxnSpPr>
        <p:spPr>
          <a:xfrm flipH="1">
            <a:off x="6222925" y="1124350"/>
            <a:ext cx="1912800" cy="22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9"/>
          <p:cNvCxnSpPr/>
          <p:nvPr/>
        </p:nvCxnSpPr>
        <p:spPr>
          <a:xfrm flipH="1">
            <a:off x="5666650" y="1781513"/>
            <a:ext cx="1810800" cy="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9"/>
          <p:cNvCxnSpPr/>
          <p:nvPr/>
        </p:nvCxnSpPr>
        <p:spPr>
          <a:xfrm rot="10800000">
            <a:off x="5675125" y="1664950"/>
            <a:ext cx="3300" cy="120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19"/>
          <p:cNvSpPr txBox="1"/>
          <p:nvPr/>
        </p:nvSpPr>
        <p:spPr>
          <a:xfrm>
            <a:off x="2416172" y="2081525"/>
            <a:ext cx="218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RasPi GPIO </a:t>
            </a:r>
            <a:r>
              <a:rPr b="1" lang="en" sz="11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Synchronization</a:t>
            </a:r>
            <a:endParaRPr b="1" sz="11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762775" y="628738"/>
            <a:ext cx="48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Gnd</a:t>
            </a:r>
            <a:endParaRPr b="1"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7959700" y="640288"/>
            <a:ext cx="48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Gnd</a:t>
            </a:r>
            <a:endParaRPr b="1"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1584400" y="1124338"/>
            <a:ext cx="48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V+</a:t>
            </a:r>
            <a:endParaRPr b="1"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6992950" y="1099588"/>
            <a:ext cx="48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V+</a:t>
            </a:r>
            <a:endParaRPr b="1"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2115850" y="1268438"/>
            <a:ext cx="80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LED control GPIO</a:t>
            </a:r>
            <a:endParaRPr b="1"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6271375" y="1276400"/>
            <a:ext cx="80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LED control GPIO</a:t>
            </a:r>
            <a:endParaRPr b="1"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594" y="2707130"/>
            <a:ext cx="1903332" cy="179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0716" y="821120"/>
            <a:ext cx="2047476" cy="388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8980" y="783549"/>
            <a:ext cx="1648537" cy="159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0091" y="587997"/>
            <a:ext cx="2407203" cy="247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107645" y="3626275"/>
            <a:ext cx="1262356" cy="128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5042" y="3164992"/>
            <a:ext cx="893683" cy="168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0"/>
          <p:cNvCxnSpPr/>
          <p:nvPr/>
        </p:nvCxnSpPr>
        <p:spPr>
          <a:xfrm>
            <a:off x="3186432" y="2387762"/>
            <a:ext cx="209100" cy="123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0"/>
          <p:cNvSpPr txBox="1"/>
          <p:nvPr/>
        </p:nvSpPr>
        <p:spPr>
          <a:xfrm>
            <a:off x="2381734" y="2125435"/>
            <a:ext cx="89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Retainer Ring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2" name="Google Shape;192;p20"/>
          <p:cNvCxnSpPr/>
          <p:nvPr/>
        </p:nvCxnSpPr>
        <p:spPr>
          <a:xfrm>
            <a:off x="3106291" y="2765399"/>
            <a:ext cx="356100" cy="13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0"/>
          <p:cNvSpPr txBox="1"/>
          <p:nvPr/>
        </p:nvSpPr>
        <p:spPr>
          <a:xfrm>
            <a:off x="2358729" y="2602830"/>
            <a:ext cx="89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Acrylic Port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4" name="Google Shape;194;p20"/>
          <p:cNvCxnSpPr/>
          <p:nvPr/>
        </p:nvCxnSpPr>
        <p:spPr>
          <a:xfrm flipH="1" rot="10800000">
            <a:off x="3106197" y="3111247"/>
            <a:ext cx="325200" cy="12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0"/>
          <p:cNvSpPr txBox="1"/>
          <p:nvPr/>
        </p:nvSpPr>
        <p:spPr>
          <a:xfrm>
            <a:off x="2616933" y="3044913"/>
            <a:ext cx="59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O-Ring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6" name="Google Shape;196;p20"/>
          <p:cNvCxnSpPr/>
          <p:nvPr/>
        </p:nvCxnSpPr>
        <p:spPr>
          <a:xfrm flipH="1" rot="10800000">
            <a:off x="3030503" y="3643422"/>
            <a:ext cx="552000" cy="2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0"/>
          <p:cNvSpPr txBox="1"/>
          <p:nvPr/>
        </p:nvSpPr>
        <p:spPr>
          <a:xfrm>
            <a:off x="2505532" y="3486996"/>
            <a:ext cx="59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Camera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8" name="Google Shape;198;p20"/>
          <p:cNvCxnSpPr/>
          <p:nvPr/>
        </p:nvCxnSpPr>
        <p:spPr>
          <a:xfrm flipH="1" rot="10800000">
            <a:off x="3066115" y="4384997"/>
            <a:ext cx="369900" cy="174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0"/>
          <p:cNvSpPr txBox="1"/>
          <p:nvPr/>
        </p:nvSpPr>
        <p:spPr>
          <a:xfrm>
            <a:off x="2655345" y="4270636"/>
            <a:ext cx="59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Resin Base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0" name="Google Shape;200;p20"/>
          <p:cNvCxnSpPr/>
          <p:nvPr/>
        </p:nvCxnSpPr>
        <p:spPr>
          <a:xfrm>
            <a:off x="2971662" y="1006537"/>
            <a:ext cx="303600" cy="325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0"/>
          <p:cNvSpPr txBox="1"/>
          <p:nvPr/>
        </p:nvSpPr>
        <p:spPr>
          <a:xfrm>
            <a:off x="2560891" y="818103"/>
            <a:ext cx="59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Resin Cover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3431368" y="532003"/>
            <a:ext cx="17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9. Camera Views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5332914" y="2174280"/>
            <a:ext cx="74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Top View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5240471" y="4437796"/>
            <a:ext cx="92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Angled View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1039645" y="1391364"/>
            <a:ext cx="876300" cy="797400"/>
          </a:xfrm>
          <a:prstGeom prst="rect">
            <a:avLst/>
          </a:prstGeom>
          <a:solidFill>
            <a:srgbClr val="FF9900">
              <a:alpha val="43020"/>
            </a:srgbClr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Air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424914" y="2226372"/>
            <a:ext cx="1630200" cy="424500"/>
          </a:xfrm>
          <a:prstGeom prst="rect">
            <a:avLst/>
          </a:prstGeom>
          <a:solidFill>
            <a:srgbClr val="F500FF">
              <a:alpha val="43020"/>
            </a:srgbClr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Epoxy</a:t>
            </a:r>
            <a:endParaRPr sz="1200"/>
          </a:p>
        </p:txBody>
      </p:sp>
      <p:sp>
        <p:nvSpPr>
          <p:cNvPr id="207" name="Google Shape;207;p20"/>
          <p:cNvSpPr/>
          <p:nvPr/>
        </p:nvSpPr>
        <p:spPr>
          <a:xfrm>
            <a:off x="798217" y="1130675"/>
            <a:ext cx="1320600" cy="222900"/>
          </a:xfrm>
          <a:prstGeom prst="rect">
            <a:avLst/>
          </a:prstGeom>
          <a:solidFill>
            <a:srgbClr val="6CFF00">
              <a:alpha val="45810"/>
            </a:srgbClr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Acrylic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0"/>
          <p:cNvSpPr txBox="1"/>
          <p:nvPr/>
        </p:nvSpPr>
        <p:spPr>
          <a:xfrm>
            <a:off x="9521" y="532000"/>
            <a:ext cx="24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7. Camera Internals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0" y="3142228"/>
            <a:ext cx="158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8. Other Housings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0"/>
          <p:cNvSpPr txBox="1"/>
          <p:nvPr>
            <p:ph type="title"/>
          </p:nvPr>
        </p:nvSpPr>
        <p:spPr>
          <a:xfrm>
            <a:off x="0" y="0"/>
            <a:ext cx="76887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Criteria 3: Pressure shielding</a:t>
            </a:r>
            <a:endParaRPr/>
          </a:p>
        </p:txBody>
      </p:sp>
      <p:pic>
        <p:nvPicPr>
          <p:cNvPr id="211" name="Google Shape;211;p20"/>
          <p:cNvPicPr preferRelativeResize="0"/>
          <p:nvPr/>
        </p:nvPicPr>
        <p:blipFill rotWithShape="1">
          <a:blip r:embed="rId9">
            <a:alphaModFix/>
          </a:blip>
          <a:srcRect b="21560" l="21329" r="16119" t="30750"/>
          <a:stretch/>
        </p:blipFill>
        <p:spPr>
          <a:xfrm>
            <a:off x="6732625" y="1014364"/>
            <a:ext cx="2297984" cy="311477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 txBox="1"/>
          <p:nvPr/>
        </p:nvSpPr>
        <p:spPr>
          <a:xfrm>
            <a:off x="6805361" y="532000"/>
            <a:ext cx="21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10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. Camera in Housing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622925" y="2937087"/>
            <a:ext cx="1916374" cy="24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 rotWithShape="1">
          <a:blip r:embed="rId4">
            <a:alphaModFix/>
          </a:blip>
          <a:srcRect b="0" l="0" r="0" t="8700"/>
          <a:stretch/>
        </p:blipFill>
        <p:spPr>
          <a:xfrm>
            <a:off x="-50250" y="935386"/>
            <a:ext cx="3510875" cy="4199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Criteria 4: Flexible Mounting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4637" y="643750"/>
            <a:ext cx="2172951" cy="242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1"/>
          <p:cNvSpPr txBox="1"/>
          <p:nvPr/>
        </p:nvSpPr>
        <p:spPr>
          <a:xfrm>
            <a:off x="63950" y="535188"/>
            <a:ext cx="37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11. Mounting System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3215350" y="535211"/>
            <a:ext cx="15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12. Side View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4315900" y="3202686"/>
            <a:ext cx="15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12. Side View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4" name="Google Shape;224;p21"/>
          <p:cNvCxnSpPr/>
          <p:nvPr/>
        </p:nvCxnSpPr>
        <p:spPr>
          <a:xfrm flipH="1" rot="10800000">
            <a:off x="4086825" y="4517650"/>
            <a:ext cx="194700" cy="35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1"/>
          <p:cNvSpPr txBox="1"/>
          <p:nvPr/>
        </p:nvSpPr>
        <p:spPr>
          <a:xfrm>
            <a:off x="3561150" y="4692500"/>
            <a:ext cx="59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Hinge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5540675" y="535188"/>
            <a:ext cx="37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13. Light (Driver)  in Housing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7" name="Google Shape;227;p21"/>
          <p:cNvPicPr preferRelativeResize="0"/>
          <p:nvPr/>
        </p:nvPicPr>
        <p:blipFill rotWithShape="1">
          <a:blip r:embed="rId6">
            <a:alphaModFix/>
          </a:blip>
          <a:srcRect b="18288" l="13887" r="7871" t="32614"/>
          <a:stretch/>
        </p:blipFill>
        <p:spPr>
          <a:xfrm>
            <a:off x="6167974" y="1081125"/>
            <a:ext cx="2672401" cy="298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